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321" r:id="rId3"/>
    <p:sldId id="256" r:id="rId4"/>
    <p:sldId id="308" r:id="rId5"/>
    <p:sldId id="310" r:id="rId6"/>
    <p:sldId id="311" r:id="rId7"/>
    <p:sldId id="312" r:id="rId8"/>
    <p:sldId id="273" r:id="rId9"/>
    <p:sldId id="328" r:id="rId10"/>
    <p:sldId id="329" r:id="rId11"/>
    <p:sldId id="277" r:id="rId12"/>
    <p:sldId id="323" r:id="rId13"/>
    <p:sldId id="325" r:id="rId14"/>
    <p:sldId id="324" r:id="rId15"/>
    <p:sldId id="304" r:id="rId16"/>
    <p:sldId id="313" r:id="rId17"/>
    <p:sldId id="330" r:id="rId18"/>
    <p:sldId id="319" r:id="rId19"/>
    <p:sldId id="318" r:id="rId20"/>
    <p:sldId id="29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E89A3-CFA2-4BDF-BEB8-6EC07643CC74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75B4B-2253-4C4B-83A0-AC8ED71C2B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графика\asadal\scool\scool\38 [Converted].png"/>
          <p:cNvPicPr>
            <a:picLocks noChangeAspect="1" noChangeArrowheads="1"/>
          </p:cNvPicPr>
          <p:nvPr userDrawn="1"/>
        </p:nvPicPr>
        <p:blipFill>
          <a:blip r:embed="rId2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143008"/>
          </a:xfr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7ED27B1F-C5AC-4B54-93C8-9891C673D481}" type="datetimeFigureOut">
              <a:rPr lang="ru-RU" smtClean="0"/>
              <a:pPr/>
              <a:t>28.02.2022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62138" cy="3651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CEE38C59-5D4A-4D4F-9A28-AD16BB927A8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26" name="Picture 2" descr="H:\графика\asadal\scool\scool\23\10101010.png"/>
          <p:cNvPicPr>
            <a:picLocks noChangeAspect="1" noChangeArrowheads="1"/>
          </p:cNvPicPr>
          <p:nvPr userDrawn="1"/>
        </p:nvPicPr>
        <p:blipFill>
          <a:blip r:embed="rId3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:\графика\asadal\scool\scool\38 [Converted]111.png"/>
          <p:cNvPicPr>
            <a:picLocks noChangeAspect="1" noChangeArrowheads="1"/>
          </p:cNvPicPr>
          <p:nvPr/>
        </p:nvPicPr>
        <p:blipFill>
          <a:blip r:embed="rId14" cstate="print"/>
          <a:srcRect l="2920" t="16669" r="3650"/>
          <a:stretch>
            <a:fillRect/>
          </a:stretch>
        </p:blipFill>
        <p:spPr bwMode="auto">
          <a:xfrm>
            <a:off x="0" y="0"/>
            <a:ext cx="9144000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15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pic>
        <p:nvPicPr>
          <p:cNvPr id="14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16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8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1612"/>
            <a:ext cx="8229600" cy="455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D27B1F-C5AC-4B54-93C8-9891C673D481}" type="datetimeFigureOut">
              <a:rPr lang="ru-RU" smtClean="0"/>
              <a:pPr/>
              <a:t>28.02.2022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38C59-5D4A-4D4F-9A28-AD16BB927A8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edu.tatar.ru/upload/anketas/185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2808312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915816" y="1628800"/>
            <a:ext cx="5976664" cy="44973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3600" dirty="0" smtClean="0">
                <a:solidFill>
                  <a:srgbClr val="7030A0"/>
                </a:solidFill>
              </a:rPr>
              <a:t>Учитель начальных классов высшей  квалификационной категории</a:t>
            </a:r>
          </a:p>
          <a:p>
            <a:pPr>
              <a:buNone/>
            </a:pPr>
            <a:r>
              <a:rPr lang="ru-RU" sz="3600" dirty="0" smtClean="0">
                <a:solidFill>
                  <a:srgbClr val="7030A0"/>
                </a:solidFill>
              </a:rPr>
              <a:t>   </a:t>
            </a:r>
            <a:r>
              <a:rPr lang="ru-RU" sz="3600" dirty="0" err="1" smtClean="0">
                <a:solidFill>
                  <a:srgbClr val="FF0000"/>
                </a:solidFill>
              </a:rPr>
              <a:t>Нуриахметова</a:t>
            </a:r>
            <a:r>
              <a:rPr lang="ru-RU" sz="3600" dirty="0" smtClean="0">
                <a:solidFill>
                  <a:srgbClr val="FF0000"/>
                </a:solidFill>
              </a:rPr>
              <a:t> Венера </a:t>
            </a:r>
            <a:r>
              <a:rPr lang="ru-RU" sz="3600" dirty="0" err="1" smtClean="0">
                <a:solidFill>
                  <a:srgbClr val="FF0000"/>
                </a:solidFill>
              </a:rPr>
              <a:t>Анасовна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FORMOZA\Desktop\Curves-Dark-Blue-Presentation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0" y="188640"/>
            <a:ext cx="691276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Театральный   кружок                     «Радуга»</a:t>
            </a:r>
          </a:p>
          <a:p>
            <a:pPr algn="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Встреча с артистами Казанского театра кукол «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Экият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6" name="Picture 2" descr="d:\FORMOZA\Desktop\ФОТКИ ТЕАТРАЛЬНОЙ СТУДИИ\IMG-20200312-WA0025.jpg"/>
          <p:cNvPicPr>
            <a:picLocks noChangeAspect="1" noChangeArrowheads="1"/>
          </p:cNvPicPr>
          <p:nvPr/>
        </p:nvPicPr>
        <p:blipFill>
          <a:blip r:embed="rId3" cstate="print"/>
          <a:srcRect l="4888" t="18184" r="12990" b="15535"/>
          <a:stretch>
            <a:fillRect/>
          </a:stretch>
        </p:blipFill>
        <p:spPr bwMode="auto">
          <a:xfrm>
            <a:off x="3923928" y="2564904"/>
            <a:ext cx="5004048" cy="3312368"/>
          </a:xfrm>
          <a:prstGeom prst="rect">
            <a:avLst/>
          </a:prstGeom>
          <a:noFill/>
        </p:spPr>
      </p:pic>
      <p:pic>
        <p:nvPicPr>
          <p:cNvPr id="7" name="Picture 3" descr="d:\FORMOZA\Desktop\ФОТКИ ТЕАТРАЛЬНОЙ СТУДИИ\IMG-20200312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376264" cy="3384376"/>
          </a:xfrm>
          <a:prstGeom prst="rect">
            <a:avLst/>
          </a:prstGeom>
          <a:noFill/>
        </p:spPr>
      </p:pic>
      <p:pic>
        <p:nvPicPr>
          <p:cNvPr id="8" name="Picture 2" descr="d:\FORMOZA\Desktop\ФОТКИ ТЕАТРАЛЬНОЙ СТУДИИ\20200312_135803.jpg"/>
          <p:cNvPicPr>
            <a:picLocks noChangeAspect="1" noChangeArrowheads="1"/>
          </p:cNvPicPr>
          <p:nvPr/>
        </p:nvPicPr>
        <p:blipFill>
          <a:blip r:embed="rId5" cstate="print"/>
          <a:srcRect l="16249" t="12281" r="2508" b="7018"/>
          <a:stretch>
            <a:fillRect/>
          </a:stretch>
        </p:blipFill>
        <p:spPr bwMode="auto">
          <a:xfrm>
            <a:off x="0" y="3861048"/>
            <a:ext cx="3779912" cy="2708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FORMOZA\Desktop\Curves-Dark-Blue-Presentation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3" descr="d:\FORMOZA\Desktop\ФОТКИ ТЕАТРАЛЬНОЙ СТУДИИ\IMG-20191205-WA0069.jpg"/>
          <p:cNvPicPr>
            <a:picLocks noChangeAspect="1" noChangeArrowheads="1"/>
          </p:cNvPicPr>
          <p:nvPr/>
        </p:nvPicPr>
        <p:blipFill>
          <a:blip r:embed="rId3" cstate="print"/>
          <a:srcRect t="34146" r="702"/>
          <a:stretch>
            <a:fillRect/>
          </a:stretch>
        </p:blipFill>
        <p:spPr bwMode="auto">
          <a:xfrm>
            <a:off x="0" y="3861048"/>
            <a:ext cx="5364088" cy="2780928"/>
          </a:xfrm>
          <a:prstGeom prst="rect">
            <a:avLst/>
          </a:prstGeom>
          <a:noFill/>
        </p:spPr>
      </p:pic>
      <p:pic>
        <p:nvPicPr>
          <p:cNvPr id="7" name="Picture 5" descr="d:\FORMOZA\Desktop\ФОТКИ ТЕАТРАЛЬНОЙ СТУДИИ\IMG-20191205-WA0061.jpg"/>
          <p:cNvPicPr>
            <a:picLocks noChangeAspect="1" noChangeArrowheads="1"/>
          </p:cNvPicPr>
          <p:nvPr/>
        </p:nvPicPr>
        <p:blipFill>
          <a:blip r:embed="rId4" cstate="print"/>
          <a:srcRect t="25015" r="7549"/>
          <a:stretch>
            <a:fillRect/>
          </a:stretch>
        </p:blipFill>
        <p:spPr bwMode="auto">
          <a:xfrm>
            <a:off x="5436096" y="2276872"/>
            <a:ext cx="3707904" cy="2448272"/>
          </a:xfrm>
          <a:prstGeom prst="rect">
            <a:avLst/>
          </a:prstGeom>
          <a:noFill/>
        </p:spPr>
      </p:pic>
      <p:pic>
        <p:nvPicPr>
          <p:cNvPr id="8" name="Picture 4" descr="d:\FORMOZA\Desktop\ФОТКИ ТЕАТРАЛЬНОЙ СТУДИИ\IMG-20200129-WA0026.jpg"/>
          <p:cNvPicPr>
            <a:picLocks noChangeAspect="1" noChangeArrowheads="1"/>
          </p:cNvPicPr>
          <p:nvPr/>
        </p:nvPicPr>
        <p:blipFill>
          <a:blip r:embed="rId5" cstate="print"/>
          <a:srcRect t="22314" r="5405" b="5137"/>
          <a:stretch>
            <a:fillRect/>
          </a:stretch>
        </p:blipFill>
        <p:spPr bwMode="auto">
          <a:xfrm>
            <a:off x="107504" y="0"/>
            <a:ext cx="5364088" cy="3284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FORMOZA\Desktop\Curves-Dark-Blue-Presentation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d:\FORMOZA\Desktop\ФОТКИ ТЕАТРАЛЬНОЙ СТУДИИ\20191030_095454.jpg"/>
          <p:cNvPicPr>
            <a:picLocks noChangeAspect="1" noChangeArrowheads="1"/>
          </p:cNvPicPr>
          <p:nvPr/>
        </p:nvPicPr>
        <p:blipFill>
          <a:blip r:embed="rId3" cstate="print"/>
          <a:srcRect t="26601" r="3813" b="6263"/>
          <a:stretch>
            <a:fillRect/>
          </a:stretch>
        </p:blipFill>
        <p:spPr bwMode="auto">
          <a:xfrm>
            <a:off x="2555776" y="260648"/>
            <a:ext cx="5544616" cy="3024336"/>
          </a:xfrm>
          <a:prstGeom prst="rect">
            <a:avLst/>
          </a:prstGeom>
          <a:noFill/>
        </p:spPr>
      </p:pic>
      <p:pic>
        <p:nvPicPr>
          <p:cNvPr id="7" name="Picture 3" descr="d:\FORMOZA\Desktop\ФОТКИ ТЕАТРАЛЬНОЙ СТУДИИ\6C809483-CD68-454D-8416-B626488E5C11.jpeg"/>
          <p:cNvPicPr>
            <a:picLocks noChangeAspect="1" noChangeArrowheads="1"/>
          </p:cNvPicPr>
          <p:nvPr/>
        </p:nvPicPr>
        <p:blipFill>
          <a:blip r:embed="rId4" cstate="print"/>
          <a:srcRect l="6667" t="30435" r="1"/>
          <a:stretch>
            <a:fillRect/>
          </a:stretch>
        </p:blipFill>
        <p:spPr bwMode="auto">
          <a:xfrm>
            <a:off x="3563888" y="3861048"/>
            <a:ext cx="5076056" cy="28529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/>
          </a:bodyPr>
          <a:lstStyle/>
          <a:p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085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d:\FORMOZA\Desktop\Curves-Dark-Blue-Presentation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Picture 6" descr="d:\FORMOZA\Desktop\ФОТКИ ТЕАТРАЛЬНОЙ СТУДИИ\IMG_3591.JPG"/>
          <p:cNvPicPr>
            <a:picLocks noChangeAspect="1" noChangeArrowheads="1"/>
          </p:cNvPicPr>
          <p:nvPr/>
        </p:nvPicPr>
        <p:blipFill>
          <a:blip r:embed="rId3" cstate="print"/>
          <a:srcRect l="8500" t="11475" r="13787" b="16394"/>
          <a:stretch>
            <a:fillRect/>
          </a:stretch>
        </p:blipFill>
        <p:spPr bwMode="auto">
          <a:xfrm>
            <a:off x="3491880" y="188640"/>
            <a:ext cx="5040560" cy="3384376"/>
          </a:xfrm>
          <a:prstGeom prst="rect">
            <a:avLst/>
          </a:prstGeom>
          <a:noFill/>
        </p:spPr>
      </p:pic>
      <p:pic>
        <p:nvPicPr>
          <p:cNvPr id="9" name="Picture 4" descr="d:\FORMOZA\Desktop\ФОТКИ ТЕАТРАЛЬНОЙ СТУДИИ\2699BB45-0176-46B3-9BE3-E6D6C0B59EE6.jpeg"/>
          <p:cNvPicPr>
            <a:picLocks noChangeAspect="1" noChangeArrowheads="1"/>
          </p:cNvPicPr>
          <p:nvPr/>
        </p:nvPicPr>
        <p:blipFill>
          <a:blip r:embed="rId4" cstate="print"/>
          <a:srcRect l="4125" t="25862" r="3748" b="18966"/>
          <a:stretch>
            <a:fillRect/>
          </a:stretch>
        </p:blipFill>
        <p:spPr bwMode="auto">
          <a:xfrm>
            <a:off x="2051720" y="3933056"/>
            <a:ext cx="6192688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d:\FORMOZA\Desktop\Curves-Dark-Blue-Presentation-Desig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d:\FORMOZA\Desktop\D570EF67-0C30-4BCD-BC6B-5546D8D8BFC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980728"/>
            <a:ext cx="4883305" cy="3186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 descr="d:\FORMOZA\Desktop\8B0CB0EF-1608-451A-98C3-B6BA216E5E2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57777" y="4149080"/>
            <a:ext cx="3886223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d:\FORMOZA\Desktop\327B48C8-585D-4837-A713-865048C6AB0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149081"/>
            <a:ext cx="396044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771800" y="0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Бугульминский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драматический  театр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FFFF00"/>
                </a:solidFill>
              </a:rPr>
              <a:t>Вывод:</a:t>
            </a:r>
            <a:endParaRPr lang="ru-RU" sz="5400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84784"/>
            <a:ext cx="9036496" cy="5184576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 театрализации-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методический  прием, который дает широкие возможности  для: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1) формирования читательской компетенции, речевой культуры;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2) Повышения  познавательного  интереса  и интереса к активному чтению;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3)формирования четкой, правильной  речи  с хорошо  поставленной  дикцией,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4) расширения читательского кругозора, </a:t>
            </a:r>
          </a:p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5) повышения словарного запаса учащихся, </a:t>
            </a:r>
          </a:p>
          <a:p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d:\FORMOZA\Desktop\kisspng-theatre-mask-clip-art-mask-5a8fcf81ebcea6.8335121815193742099659.jpg"/>
          <p:cNvPicPr>
            <a:picLocks noChangeAspect="1" noChangeArrowheads="1"/>
          </p:cNvPicPr>
          <p:nvPr/>
        </p:nvPicPr>
        <p:blipFill>
          <a:blip r:embed="rId2" cstate="print"/>
          <a:srcRect l="12365" t="22997" r="1081" b="21498"/>
          <a:stretch>
            <a:fillRect/>
          </a:stretch>
        </p:blipFill>
        <p:spPr bwMode="auto">
          <a:xfrm>
            <a:off x="6372200" y="0"/>
            <a:ext cx="2771800" cy="1412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6912768" cy="4752528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К.С.Станиславский: «Театр – это улей. Одни  пчёлы  строят соты, другие собирают цвет, третьи  воспитывают молодое поколение, а у всех вместе получается чудесный  ароматный продукт их работы – мед…Но для этого нужно постоянно, изо дня в день, много, упорно, а главное ДРУЖНО работать…».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d:\FORMOZA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933056"/>
            <a:ext cx="2448271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d:\FORMOZA\Desktop\kisspng-theatre-mask-clip-art-mask-5a8fcf81ebcea6.8335121815193742099659.jpg"/>
          <p:cNvPicPr>
            <a:picLocks noChangeAspect="1" noChangeArrowheads="1"/>
          </p:cNvPicPr>
          <p:nvPr/>
        </p:nvPicPr>
        <p:blipFill>
          <a:blip r:embed="rId3" cstate="print"/>
          <a:srcRect l="12365" t="22997" r="1081" b="21498"/>
          <a:stretch>
            <a:fillRect/>
          </a:stretch>
        </p:blipFill>
        <p:spPr bwMode="auto">
          <a:xfrm>
            <a:off x="0" y="5229200"/>
            <a:ext cx="3131840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00808"/>
            <a:ext cx="9144000" cy="792088"/>
          </a:xfrm>
        </p:spPr>
        <p:txBody>
          <a:bodyPr>
            <a:noAutofit/>
          </a:bodyPr>
          <a:lstStyle/>
          <a:p>
            <a:r>
              <a:rPr lang="ru-RU" sz="5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Спасибо за внимание!</a:t>
            </a:r>
          </a:p>
        </p:txBody>
      </p:sp>
      <p:pic>
        <p:nvPicPr>
          <p:cNvPr id="5" name="Picture 1" descr="d:\FORMOZA\Desktop\evolution MINI COPYRIGH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132" t="22173"/>
          <a:stretch>
            <a:fillRect/>
          </a:stretch>
        </p:blipFill>
        <p:spPr bwMode="auto">
          <a:xfrm>
            <a:off x="0" y="2564904"/>
            <a:ext cx="9144000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484784"/>
            <a:ext cx="7361414" cy="4896544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Рефлексия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FORMOZA\Desktop\kisspng-theatre-mask-clip-art-mask-5a8fcf81ebcea6.8335121815193742099659.jpg"/>
          <p:cNvPicPr>
            <a:picLocks noChangeAspect="1" noChangeArrowheads="1"/>
          </p:cNvPicPr>
          <p:nvPr/>
        </p:nvPicPr>
        <p:blipFill>
          <a:blip r:embed="rId2" cstate="print"/>
          <a:srcRect l="12365" t="22997" r="1081" b="21498"/>
          <a:stretch>
            <a:fillRect/>
          </a:stretch>
        </p:blipFill>
        <p:spPr bwMode="auto">
          <a:xfrm>
            <a:off x="2195736" y="2276872"/>
            <a:ext cx="6948264" cy="4581128"/>
          </a:xfrm>
          <a:prstGeom prst="rect">
            <a:avLst/>
          </a:prstGeom>
          <a:noFill/>
        </p:spPr>
      </p:pic>
      <p:pic>
        <p:nvPicPr>
          <p:cNvPr id="5" name="Picture 2" descr="d:\FORMOZA\Desktop\логотип родной язык.jpg"/>
          <p:cNvPicPr>
            <a:picLocks noChangeAspect="1" noChangeArrowheads="1"/>
          </p:cNvPicPr>
          <p:nvPr/>
        </p:nvPicPr>
        <p:blipFill>
          <a:blip r:embed="rId3" cstate="print"/>
          <a:srcRect l="4889" t="5200" r="7563" b="3787"/>
          <a:stretch>
            <a:fillRect/>
          </a:stretch>
        </p:blipFill>
        <p:spPr bwMode="auto">
          <a:xfrm>
            <a:off x="0" y="0"/>
            <a:ext cx="1619672" cy="1556644"/>
          </a:xfrm>
          <a:prstGeom prst="rect">
            <a:avLst/>
          </a:prstGeom>
          <a:noFill/>
        </p:spPr>
      </p:pic>
      <p:pic>
        <p:nvPicPr>
          <p:cNvPr id="6" name="Picture 2" descr="d:\FORMOZA\Desktop\логотип родной язык.jpg"/>
          <p:cNvPicPr>
            <a:picLocks noChangeAspect="1" noChangeArrowheads="1"/>
          </p:cNvPicPr>
          <p:nvPr/>
        </p:nvPicPr>
        <p:blipFill>
          <a:blip r:embed="rId3" cstate="print"/>
          <a:srcRect l="4889" t="5200" r="7563" b="3787"/>
          <a:stretch>
            <a:fillRect/>
          </a:stretch>
        </p:blipFill>
        <p:spPr bwMode="auto">
          <a:xfrm>
            <a:off x="0" y="0"/>
            <a:ext cx="1907704" cy="1844824"/>
          </a:xfrm>
          <a:prstGeom prst="rect">
            <a:avLst/>
          </a:prstGeom>
          <a:noFill/>
        </p:spPr>
      </p:pic>
      <p:pic>
        <p:nvPicPr>
          <p:cNvPr id="3074" name="Picture 2" descr="https://ds02.infourok.ru/uploads/ex/10e8/0000246f-a1d68058/img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Информационные ресурсы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 образовательный стандарт начального общего образования // [Электронный ресурс] http://standart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edu.ru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/catalog.aspx?CatalogId=959.</a:t>
            </a:r>
          </a:p>
          <a:p>
            <a:pPr lvl="0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Бондаренко Г. И. Развитие умений смыслового чтения в начальной школе / Г. И. Бондаренко // Начальная школа плюс: до и после // Электронный ресурс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www.school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2100.ru</a:t>
            </a:r>
          </a:p>
          <a:p>
            <a:pPr lvl="0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Климанова Л. Обучение чтению в начальных классах//Школа</a:t>
            </a:r>
          </a:p>
          <a:p>
            <a:pPr lvl="0"/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Львов М.Р., Горецкий В.Г. </a:t>
            </a:r>
            <a:r>
              <a:rPr lang="ru-RU" sz="24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Сосновская</a:t>
            </a: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О.В. Методика преподавания русского языка в начальных классах. – М.:2000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0" y="1412776"/>
            <a:ext cx="9144000" cy="72008"/>
          </a:xfrm>
        </p:spPr>
        <p:txBody>
          <a:bodyPr>
            <a:normAutofit fontScale="90000"/>
          </a:bodyPr>
          <a:lstStyle/>
          <a:p>
            <a:pPr lvl="0"/>
            <a:r>
              <a:rPr lang="ru-RU" sz="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8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1556792"/>
            <a:ext cx="7704856" cy="54006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 «Организация деятельности по формированию смыслового чтения в образовательном процессе посредством элементов театрального искусства»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algn="r"/>
            <a:r>
              <a:rPr lang="ru-RU" sz="2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«Театрализация - это не просто игра! Это прекрасное средство для интенсивного развития речи детей, обогащения словаря, развития мышления, воображения и творческих способностей»</a:t>
            </a:r>
          </a:p>
          <a:p>
            <a:pPr algn="r"/>
            <a:endParaRPr lang="ru-RU" sz="24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ru-RU" sz="24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</a:t>
            </a:r>
            <a:endParaRPr lang="ru-RU" sz="2400" spc="-150" dirty="0" smtClean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7289406" cy="1906876"/>
          </a:xfrm>
        </p:spPr>
        <p:txBody>
          <a:bodyPr>
            <a:noAutofit/>
          </a:bodyPr>
          <a:lstStyle/>
          <a:p>
            <a:r>
              <a:rPr lang="ru-RU" sz="3600" u="sng" dirty="0" smtClean="0">
                <a:solidFill>
                  <a:srgbClr val="7030A0"/>
                </a:solidFill>
              </a:rPr>
              <a:t>ЭМОЦИИ </a:t>
            </a:r>
            <a:r>
              <a:rPr lang="ru-RU" sz="3600" dirty="0" smtClean="0">
                <a:solidFill>
                  <a:srgbClr val="7030A0"/>
                </a:solidFill>
              </a:rPr>
              <a:t>– это опыт всего тела, включающий чувства, мысли и телесные ощущения</a:t>
            </a:r>
            <a:r>
              <a:rPr lang="ru-RU" sz="3600" b="0" dirty="0" smtClean="0"/>
              <a:t>.</a:t>
            </a:r>
            <a:endParaRPr lang="ru-RU" sz="3600" dirty="0"/>
          </a:p>
        </p:txBody>
      </p:sp>
      <p:pic>
        <p:nvPicPr>
          <p:cNvPr id="36865" name="Picture 1" descr="d:\FORMOZA\Desktop\m9z5i78ik1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717032"/>
            <a:ext cx="4427984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05447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340768"/>
            <a:ext cx="9036496" cy="4248472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dirty="0" smtClean="0">
                <a:solidFill>
                  <a:srgbClr val="7030A0"/>
                </a:solidFill>
              </a:rPr>
              <a:t>рассказать о методическом приеме, который  эмоционально окрашивает урок, учит размышлять над содержанием прочитанного текста, анализировать и оценивать его, излагать свои мысли о прочитанном, а также развивает образное мышление и память</a:t>
            </a:r>
            <a:r>
              <a:rPr lang="ru-RU" dirty="0" smtClean="0"/>
              <a:t>. </a:t>
            </a:r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FORMOZA\Desktop\mini-70.jpg"/>
          <p:cNvPicPr>
            <a:picLocks noChangeAspect="1" noChangeArrowheads="1"/>
          </p:cNvPicPr>
          <p:nvPr/>
        </p:nvPicPr>
        <p:blipFill>
          <a:blip r:embed="rId2" cstate="print"/>
          <a:srcRect l="14153" t="21277"/>
          <a:stretch>
            <a:fillRect/>
          </a:stretch>
        </p:blipFill>
        <p:spPr bwMode="auto">
          <a:xfrm>
            <a:off x="4644008" y="4221088"/>
            <a:ext cx="4644008" cy="2829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700808"/>
            <a:ext cx="6840760" cy="41764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Метод  «Ассоциации»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2564904"/>
          <a:ext cx="8640959" cy="2016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7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49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09865"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Предмет</a:t>
                      </a:r>
                      <a:endParaRPr lang="ru-RU" sz="3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Функция</a:t>
                      </a:r>
                      <a:endParaRPr lang="ru-RU" sz="3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rgbClr val="FFFF00"/>
                          </a:solidFill>
                        </a:rPr>
                        <a:t>Ассоциация</a:t>
                      </a:r>
                      <a:endParaRPr lang="ru-RU" sz="36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6359">
                <a:tc>
                  <a:txBody>
                    <a:bodyPr/>
                    <a:lstStyle/>
                    <a:p>
                      <a:r>
                        <a:rPr lang="ru-RU" sz="4000" b="1" dirty="0" smtClean="0">
                          <a:solidFill>
                            <a:srgbClr val="FF0000"/>
                          </a:solidFill>
                        </a:rPr>
                        <a:t>Театр</a:t>
                      </a:r>
                      <a:endParaRPr lang="ru-RU" sz="4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208912" cy="4752528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К.С.Станиславский: «Театр – это улей. Одни  пчёлы  строят соты, другие собирают цвет, третьи  воспитывают молодое поколение, а у всех вместе получается чудесный  ароматный продукт их работы – мед…»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1" name="Picture 1" descr="d:\FORMOZA\Desktop\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3933056"/>
            <a:ext cx="2448271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d:\FORMOZA\Desktop\kisspng-theatre-mask-clip-art-mask-5a8fcf81ebcea6.8335121815193742099659.jpg"/>
          <p:cNvPicPr>
            <a:picLocks noChangeAspect="1" noChangeArrowheads="1"/>
          </p:cNvPicPr>
          <p:nvPr/>
        </p:nvPicPr>
        <p:blipFill>
          <a:blip r:embed="rId3" cstate="print"/>
          <a:srcRect l="12365" t="22997" r="1081" b="21498"/>
          <a:stretch>
            <a:fillRect/>
          </a:stretch>
        </p:blipFill>
        <p:spPr bwMode="auto">
          <a:xfrm>
            <a:off x="0" y="4697760"/>
            <a:ext cx="3347864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80728"/>
            <a:ext cx="4572000" cy="3600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Оформительская деятельность</a:t>
            </a:r>
            <a:b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(создание  </a:t>
            </a:r>
            <a:r>
              <a:rPr lang="ru-RU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постеров</a:t>
            </a:r>
            <a:r>
              <a:rPr lang="ru-RU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5373216"/>
            <a:ext cx="8075240" cy="752947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7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7400" dirty="0"/>
          </a:p>
        </p:txBody>
      </p:sp>
      <p:pic>
        <p:nvPicPr>
          <p:cNvPr id="4" name="Picture 7" descr="Информация_3_Страница_014"/>
          <p:cNvPicPr>
            <a:picLocks noChangeAspect="1" noChangeArrowheads="1"/>
          </p:cNvPicPr>
          <p:nvPr/>
        </p:nvPicPr>
        <p:blipFill>
          <a:blip r:embed="rId2" cstate="print"/>
          <a:srcRect l="928" t="6447" r="11423"/>
          <a:stretch>
            <a:fillRect/>
          </a:stretch>
        </p:blipFill>
        <p:spPr bwMode="auto">
          <a:xfrm>
            <a:off x="4644008" y="0"/>
            <a:ext cx="44999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9512" y="3068960"/>
            <a:ext cx="47525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altLang="ru-RU" sz="2800" b="1" u="sng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Ознакомительное чтение- 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вид, с помощью которого в тексте определяется главный смысл, ключевая информация.</a:t>
            </a:r>
            <a:endParaRPr lang="ru-RU" altLang="ru-RU" sz="28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FORMOZA\Desktop\Curves-Dark-Blue-Presentation-Desig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3" descr="d:\FORMOZA\Desktop\IMG_45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4764868" cy="2952328"/>
          </a:xfrm>
          <a:prstGeom prst="rect">
            <a:avLst/>
          </a:prstGeom>
          <a:noFill/>
        </p:spPr>
      </p:pic>
      <p:pic>
        <p:nvPicPr>
          <p:cNvPr id="6" name="Picture 4" descr="d:\FORMOZA\Desktop\IMG_45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4077072"/>
            <a:ext cx="3894169" cy="2636912"/>
          </a:xfrm>
          <a:prstGeom prst="rect">
            <a:avLst/>
          </a:prstGeom>
          <a:noFill/>
        </p:spPr>
      </p:pic>
      <p:pic>
        <p:nvPicPr>
          <p:cNvPr id="7" name="Picture 3" descr="d:\FORMOZA\Desktop\IMG_45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4128" y="1196752"/>
            <a:ext cx="3240360" cy="367240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23728" y="188640"/>
            <a:ext cx="7200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Оформление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постеров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реклам, афиш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FORMOZA\Desktop\Curves-Dark-Blue-Presentation-Desig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d:\FORMOZA\Desktop\E8AAD34E-A5FC-4512-B0FF-6E754AAA6A2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32656"/>
            <a:ext cx="4454385" cy="2592288"/>
          </a:xfrm>
          <a:prstGeom prst="rect">
            <a:avLst/>
          </a:prstGeom>
          <a:noFill/>
        </p:spPr>
      </p:pic>
      <p:pic>
        <p:nvPicPr>
          <p:cNvPr id="5" name="Picture 2" descr="d:\FORMOZA\Desktop\IMG_42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284984"/>
            <a:ext cx="5364088" cy="3429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03648" y="1628800"/>
            <a:ext cx="399046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Ролевые  уроки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ниг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33536AC-B4A1-4E0B-B6E7-0186F6B998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книги</Template>
  <TotalTime>1318</TotalTime>
  <Words>392</Words>
  <Application>Microsoft Office PowerPoint</Application>
  <PresentationFormat>Экран (4:3)</PresentationFormat>
  <Paragraphs>40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Calibri</vt:lpstr>
      <vt:lpstr>Cambria</vt:lpstr>
      <vt:lpstr>Constantia</vt:lpstr>
      <vt:lpstr>Garamond</vt:lpstr>
      <vt:lpstr>Times New Roman</vt:lpstr>
      <vt:lpstr>Wingdings</vt:lpstr>
      <vt:lpstr>книги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    Оформительская деятельность (создание  постеров)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Вывод:</vt:lpstr>
      <vt:lpstr>Презентация PowerPoint</vt:lpstr>
      <vt:lpstr>Спасибо за внимание!</vt:lpstr>
      <vt:lpstr>Презентация PowerPoint</vt:lpstr>
      <vt:lpstr>Информационные ресурсы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шаблон</dc:title>
  <dc:creator>зоя павловна</dc:creator>
  <cp:lastModifiedBy>учитель-3</cp:lastModifiedBy>
  <cp:revision>126</cp:revision>
  <dcterms:created xsi:type="dcterms:W3CDTF">2015-11-08T05:25:26Z</dcterms:created>
  <dcterms:modified xsi:type="dcterms:W3CDTF">2022-02-28T07:47:47Z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TC030007630</vt:lpwstr>
  </property>
</Properties>
</file>